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mp4" ContentType="video/unknown"/>
  <Default Extension="rels" ContentType="application/vnd.openxmlformats-package.relationships+xml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64" r:id="rId3"/>
    <p:sldId id="259" r:id="rId4"/>
    <p:sldId id="288" r:id="rId5"/>
    <p:sldId id="287" r:id="rId6"/>
    <p:sldId id="291" r:id="rId7"/>
    <p:sldId id="289" r:id="rId8"/>
    <p:sldId id="261" r:id="rId9"/>
    <p:sldId id="262" r:id="rId10"/>
    <p:sldId id="270" r:id="rId11"/>
    <p:sldId id="271" r:id="rId12"/>
    <p:sldId id="272" r:id="rId13"/>
    <p:sldId id="273" r:id="rId14"/>
    <p:sldId id="263" r:id="rId15"/>
    <p:sldId id="274" r:id="rId16"/>
    <p:sldId id="293" r:id="rId17"/>
    <p:sldId id="275" r:id="rId18"/>
    <p:sldId id="276" r:id="rId19"/>
    <p:sldId id="277" r:id="rId20"/>
    <p:sldId id="294" r:id="rId21"/>
    <p:sldId id="282" r:id="rId22"/>
    <p:sldId id="283" r:id="rId23"/>
    <p:sldId id="284" r:id="rId24"/>
    <p:sldId id="285" r:id="rId25"/>
    <p:sldId id="295" r:id="rId26"/>
    <p:sldId id="265" r:id="rId27"/>
    <p:sldId id="267" r:id="rId28"/>
    <p:sldId id="268" r:id="rId29"/>
    <p:sldId id="269" r:id="rId30"/>
    <p:sldId id="292" r:id="rId31"/>
    <p:sldId id="29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1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93D3DB-69FD-CA4B-ACA7-108249154036}" type="doc">
      <dgm:prSet loTypeId="urn:microsoft.com/office/officeart/2005/8/layout/hChevron3" loCatId="" qsTypeId="urn:microsoft.com/office/officeart/2005/8/quickstyle/simple4" qsCatId="simple" csTypeId="urn:microsoft.com/office/officeart/2005/8/colors/accent1_2" csCatId="accent1" phldr="1"/>
      <dgm:spPr/>
    </dgm:pt>
    <dgm:pt modelId="{8B3A8D03-9C39-164C-95E1-470A4924CF40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Error</a:t>
          </a:r>
          <a:endParaRPr lang="en-US" dirty="0">
            <a:solidFill>
              <a:schemeClr val="tx1"/>
            </a:solidFill>
          </a:endParaRPr>
        </a:p>
      </dgm:t>
    </dgm:pt>
    <dgm:pt modelId="{4760A684-66FD-7C4F-B335-792E5082EBE7}" type="parTrans" cxnId="{9558E055-D49C-3E41-A511-489935343949}">
      <dgm:prSet/>
      <dgm:spPr/>
      <dgm:t>
        <a:bodyPr/>
        <a:lstStyle/>
        <a:p>
          <a:endParaRPr lang="en-US"/>
        </a:p>
      </dgm:t>
    </dgm:pt>
    <dgm:pt modelId="{975AEDD7-9A4E-4248-B099-EC5D59A63E3B}" type="sibTrans" cxnId="{9558E055-D49C-3E41-A511-489935343949}">
      <dgm:prSet/>
      <dgm:spPr/>
      <dgm:t>
        <a:bodyPr/>
        <a:lstStyle/>
        <a:p>
          <a:endParaRPr lang="en-US"/>
        </a:p>
      </dgm:t>
    </dgm:pt>
    <dgm:pt modelId="{73687935-F4C5-454E-9925-F6B8865F0B96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a) Gestural  cue</a:t>
          </a:r>
          <a:endParaRPr lang="en-US" dirty="0">
            <a:solidFill>
              <a:srgbClr val="000000"/>
            </a:solidFill>
          </a:endParaRPr>
        </a:p>
      </dgm:t>
    </dgm:pt>
    <dgm:pt modelId="{D85A9674-E1A4-254F-96BE-F7005DDE7510}" type="parTrans" cxnId="{F396947C-2F7B-E545-8BB4-4DD260775065}">
      <dgm:prSet/>
      <dgm:spPr/>
      <dgm:t>
        <a:bodyPr/>
        <a:lstStyle/>
        <a:p>
          <a:endParaRPr lang="en-US"/>
        </a:p>
      </dgm:t>
    </dgm:pt>
    <dgm:pt modelId="{5DDC845F-9021-2D44-B5E8-30C55DC777C9}" type="sibTrans" cxnId="{F396947C-2F7B-E545-8BB4-4DD260775065}">
      <dgm:prSet/>
      <dgm:spPr/>
      <dgm:t>
        <a:bodyPr/>
        <a:lstStyle/>
        <a:p>
          <a:endParaRPr lang="en-US"/>
        </a:p>
      </dgm:t>
    </dgm:pt>
    <dgm:pt modelId="{25EC6C88-2BAD-DE4F-B1C2-47F738CB2283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b) Metalinguistic cue</a:t>
          </a:r>
          <a:endParaRPr lang="en-US" dirty="0">
            <a:solidFill>
              <a:srgbClr val="000000"/>
            </a:solidFill>
          </a:endParaRPr>
        </a:p>
      </dgm:t>
    </dgm:pt>
    <dgm:pt modelId="{6A617EA8-8A78-194A-AA55-235052188221}" type="parTrans" cxnId="{02FFB444-5D31-6F45-9EC6-5845E99E93E8}">
      <dgm:prSet/>
      <dgm:spPr/>
      <dgm:t>
        <a:bodyPr/>
        <a:lstStyle/>
        <a:p>
          <a:endParaRPr lang="en-US"/>
        </a:p>
      </dgm:t>
    </dgm:pt>
    <dgm:pt modelId="{6AFD5041-2D0D-2046-BB0B-D7523BEFB416}" type="sibTrans" cxnId="{02FFB444-5D31-6F45-9EC6-5845E99E93E8}">
      <dgm:prSet/>
      <dgm:spPr/>
      <dgm:t>
        <a:bodyPr/>
        <a:lstStyle/>
        <a:p>
          <a:endParaRPr lang="en-US"/>
        </a:p>
      </dgm:t>
    </dgm:pt>
    <dgm:pt modelId="{983CCC53-04B8-CF46-B66C-79A1239DDA0A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Self- or peer- correction</a:t>
          </a:r>
          <a:endParaRPr lang="en-US" dirty="0">
            <a:solidFill>
              <a:srgbClr val="000000"/>
            </a:solidFill>
          </a:endParaRPr>
        </a:p>
      </dgm:t>
    </dgm:pt>
    <dgm:pt modelId="{A24933C2-9395-8644-ADC6-7FE6224D1923}" type="parTrans" cxnId="{71EDD66C-2764-8A4E-B4A1-DDC025319B99}">
      <dgm:prSet/>
      <dgm:spPr/>
      <dgm:t>
        <a:bodyPr/>
        <a:lstStyle/>
        <a:p>
          <a:endParaRPr lang="en-US"/>
        </a:p>
      </dgm:t>
    </dgm:pt>
    <dgm:pt modelId="{74B9102F-7E92-2543-A6B2-0D2EA09984EA}" type="sibTrans" cxnId="{71EDD66C-2764-8A4E-B4A1-DDC025319B99}">
      <dgm:prSet/>
      <dgm:spPr/>
      <dgm:t>
        <a:bodyPr/>
        <a:lstStyle/>
        <a:p>
          <a:endParaRPr lang="en-US"/>
        </a:p>
      </dgm:t>
    </dgm:pt>
    <dgm:pt modelId="{2357385E-8BA5-9E49-8781-B2ABAC8FAAA6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Students note correction for review later</a:t>
          </a:r>
          <a:endParaRPr lang="en-US" dirty="0">
            <a:solidFill>
              <a:srgbClr val="000000"/>
            </a:solidFill>
          </a:endParaRPr>
        </a:p>
      </dgm:t>
    </dgm:pt>
    <dgm:pt modelId="{58688D15-AC6A-614F-9A77-29959B85E9E0}" type="parTrans" cxnId="{D5C92C26-80D3-A54A-9FF8-8D13C7AC3DFD}">
      <dgm:prSet/>
      <dgm:spPr/>
      <dgm:t>
        <a:bodyPr/>
        <a:lstStyle/>
        <a:p>
          <a:endParaRPr lang="en-US"/>
        </a:p>
      </dgm:t>
    </dgm:pt>
    <dgm:pt modelId="{C4E090DE-B9FE-AB44-A614-DD12B42A74A9}" type="sibTrans" cxnId="{D5C92C26-80D3-A54A-9FF8-8D13C7AC3DFD}">
      <dgm:prSet/>
      <dgm:spPr/>
      <dgm:t>
        <a:bodyPr/>
        <a:lstStyle/>
        <a:p>
          <a:endParaRPr lang="en-US"/>
        </a:p>
      </dgm:t>
    </dgm:pt>
    <dgm:pt modelId="{4A3DD740-1A47-504E-BDC9-D1212DF4A610}" type="pres">
      <dgm:prSet presAssocID="{3E93D3DB-69FD-CA4B-ACA7-108249154036}" presName="Name0" presStyleCnt="0">
        <dgm:presLayoutVars>
          <dgm:dir/>
          <dgm:resizeHandles val="exact"/>
        </dgm:presLayoutVars>
      </dgm:prSet>
      <dgm:spPr/>
    </dgm:pt>
    <dgm:pt modelId="{27833BEA-FA9B-A445-BE3C-500CEA7C7809}" type="pres">
      <dgm:prSet presAssocID="{8B3A8D03-9C39-164C-95E1-470A4924CF40}" presName="parTxOnly" presStyleLbl="node1" presStyleIdx="0" presStyleCnt="5" custLinFactY="95914" custLinFactNeighborX="-256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38039-77B5-FD47-B6FC-BE81CA313D0E}" type="pres">
      <dgm:prSet presAssocID="{975AEDD7-9A4E-4248-B099-EC5D59A63E3B}" presName="parSpace" presStyleCnt="0"/>
      <dgm:spPr/>
    </dgm:pt>
    <dgm:pt modelId="{32C7168E-CC5D-4445-8563-9979B5423654}" type="pres">
      <dgm:prSet presAssocID="{73687935-F4C5-454E-9925-F6B8865F0B96}" presName="parTxOnly" presStyleLbl="node1" presStyleIdx="1" presStyleCnt="5" custLinFactY="1186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114C2-DFA6-6B4E-B7D6-9AC579DFC323}" type="pres">
      <dgm:prSet presAssocID="{5DDC845F-9021-2D44-B5E8-30C55DC777C9}" presName="parSpace" presStyleCnt="0"/>
      <dgm:spPr/>
    </dgm:pt>
    <dgm:pt modelId="{94FE6E24-3534-B14D-925F-62D1631711F9}" type="pres">
      <dgm:prSet presAssocID="{25EC6C88-2BAD-DE4F-B1C2-47F738CB2283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B5A7D0-B082-F248-BD16-B67495F7E7D6}" type="pres">
      <dgm:prSet presAssocID="{6AFD5041-2D0D-2046-BB0B-D7523BEFB416}" presName="parSpace" presStyleCnt="0"/>
      <dgm:spPr/>
    </dgm:pt>
    <dgm:pt modelId="{5E179BD5-204D-C742-B008-5A62A86D522B}" type="pres">
      <dgm:prSet presAssocID="{983CCC53-04B8-CF46-B66C-79A1239DDA0A}" presName="parTxOnly" presStyleLbl="node1" presStyleIdx="3" presStyleCnt="5" custLinFactY="-1186" custLinFactNeighborX="-861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D6214C-6BEF-2840-8460-6A7CC2534D3C}" type="pres">
      <dgm:prSet presAssocID="{74B9102F-7E92-2543-A6B2-0D2EA09984EA}" presName="parSpace" presStyleCnt="0"/>
      <dgm:spPr/>
    </dgm:pt>
    <dgm:pt modelId="{A33E91EE-CDC9-9544-A3EC-70F279460AA4}" type="pres">
      <dgm:prSet presAssocID="{2357385E-8BA5-9E49-8781-B2ABAC8FAAA6}" presName="parTxOnly" presStyleLbl="node1" presStyleIdx="4" presStyleCnt="5" custLinFactY="-95914" custLinFactNeighborX="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58E055-D49C-3E41-A511-489935343949}" srcId="{3E93D3DB-69FD-CA4B-ACA7-108249154036}" destId="{8B3A8D03-9C39-164C-95E1-470A4924CF40}" srcOrd="0" destOrd="0" parTransId="{4760A684-66FD-7C4F-B335-792E5082EBE7}" sibTransId="{975AEDD7-9A4E-4248-B099-EC5D59A63E3B}"/>
    <dgm:cxn modelId="{AAA2DC4F-D30A-BA42-A54E-A69C0C5CAEFE}" type="presOf" srcId="{73687935-F4C5-454E-9925-F6B8865F0B96}" destId="{32C7168E-CC5D-4445-8563-9979B5423654}" srcOrd="0" destOrd="0" presId="urn:microsoft.com/office/officeart/2005/8/layout/hChevron3"/>
    <dgm:cxn modelId="{33493461-D6BA-4245-89AC-032E7FC2004E}" type="presOf" srcId="{2357385E-8BA5-9E49-8781-B2ABAC8FAAA6}" destId="{A33E91EE-CDC9-9544-A3EC-70F279460AA4}" srcOrd="0" destOrd="0" presId="urn:microsoft.com/office/officeart/2005/8/layout/hChevron3"/>
    <dgm:cxn modelId="{542460D7-14BE-974C-8544-F13C3D671B54}" type="presOf" srcId="{8B3A8D03-9C39-164C-95E1-470A4924CF40}" destId="{27833BEA-FA9B-A445-BE3C-500CEA7C7809}" srcOrd="0" destOrd="0" presId="urn:microsoft.com/office/officeart/2005/8/layout/hChevron3"/>
    <dgm:cxn modelId="{34063501-6208-DC46-B2FE-A5DDAB0C5A9B}" type="presOf" srcId="{983CCC53-04B8-CF46-B66C-79A1239DDA0A}" destId="{5E179BD5-204D-C742-B008-5A62A86D522B}" srcOrd="0" destOrd="0" presId="urn:microsoft.com/office/officeart/2005/8/layout/hChevron3"/>
    <dgm:cxn modelId="{02FFB444-5D31-6F45-9EC6-5845E99E93E8}" srcId="{3E93D3DB-69FD-CA4B-ACA7-108249154036}" destId="{25EC6C88-2BAD-DE4F-B1C2-47F738CB2283}" srcOrd="2" destOrd="0" parTransId="{6A617EA8-8A78-194A-AA55-235052188221}" sibTransId="{6AFD5041-2D0D-2046-BB0B-D7523BEFB416}"/>
    <dgm:cxn modelId="{71EDD66C-2764-8A4E-B4A1-DDC025319B99}" srcId="{3E93D3DB-69FD-CA4B-ACA7-108249154036}" destId="{983CCC53-04B8-CF46-B66C-79A1239DDA0A}" srcOrd="3" destOrd="0" parTransId="{A24933C2-9395-8644-ADC6-7FE6224D1923}" sibTransId="{74B9102F-7E92-2543-A6B2-0D2EA09984EA}"/>
    <dgm:cxn modelId="{ACA4EB63-E488-A24C-98E7-4BFED64D6705}" type="presOf" srcId="{25EC6C88-2BAD-DE4F-B1C2-47F738CB2283}" destId="{94FE6E24-3534-B14D-925F-62D1631711F9}" srcOrd="0" destOrd="0" presId="urn:microsoft.com/office/officeart/2005/8/layout/hChevron3"/>
    <dgm:cxn modelId="{F396947C-2F7B-E545-8BB4-4DD260775065}" srcId="{3E93D3DB-69FD-CA4B-ACA7-108249154036}" destId="{73687935-F4C5-454E-9925-F6B8865F0B96}" srcOrd="1" destOrd="0" parTransId="{D85A9674-E1A4-254F-96BE-F7005DDE7510}" sibTransId="{5DDC845F-9021-2D44-B5E8-30C55DC777C9}"/>
    <dgm:cxn modelId="{72B584BB-4CA8-1E4B-8E87-2D1D39558D9F}" type="presOf" srcId="{3E93D3DB-69FD-CA4B-ACA7-108249154036}" destId="{4A3DD740-1A47-504E-BDC9-D1212DF4A610}" srcOrd="0" destOrd="0" presId="urn:microsoft.com/office/officeart/2005/8/layout/hChevron3"/>
    <dgm:cxn modelId="{D5C92C26-80D3-A54A-9FF8-8D13C7AC3DFD}" srcId="{3E93D3DB-69FD-CA4B-ACA7-108249154036}" destId="{2357385E-8BA5-9E49-8781-B2ABAC8FAAA6}" srcOrd="4" destOrd="0" parTransId="{58688D15-AC6A-614F-9A77-29959B85E9E0}" sibTransId="{C4E090DE-B9FE-AB44-A614-DD12B42A74A9}"/>
    <dgm:cxn modelId="{85028712-E953-3545-9024-1E3D5042903C}" type="presParOf" srcId="{4A3DD740-1A47-504E-BDC9-D1212DF4A610}" destId="{27833BEA-FA9B-A445-BE3C-500CEA7C7809}" srcOrd="0" destOrd="0" presId="urn:microsoft.com/office/officeart/2005/8/layout/hChevron3"/>
    <dgm:cxn modelId="{EA3C2BC5-FBD2-ED4C-8679-49E65B362408}" type="presParOf" srcId="{4A3DD740-1A47-504E-BDC9-D1212DF4A610}" destId="{85038039-77B5-FD47-B6FC-BE81CA313D0E}" srcOrd="1" destOrd="0" presId="urn:microsoft.com/office/officeart/2005/8/layout/hChevron3"/>
    <dgm:cxn modelId="{1D3493C1-EFE1-804E-AB9C-06C28E4D4C55}" type="presParOf" srcId="{4A3DD740-1A47-504E-BDC9-D1212DF4A610}" destId="{32C7168E-CC5D-4445-8563-9979B5423654}" srcOrd="2" destOrd="0" presId="urn:microsoft.com/office/officeart/2005/8/layout/hChevron3"/>
    <dgm:cxn modelId="{319B5BDE-65A7-824D-B27A-B0CFAB171C8B}" type="presParOf" srcId="{4A3DD740-1A47-504E-BDC9-D1212DF4A610}" destId="{404114C2-DFA6-6B4E-B7D6-9AC579DFC323}" srcOrd="3" destOrd="0" presId="urn:microsoft.com/office/officeart/2005/8/layout/hChevron3"/>
    <dgm:cxn modelId="{023144B1-7F4D-7F43-AEF7-93C0D7342881}" type="presParOf" srcId="{4A3DD740-1A47-504E-BDC9-D1212DF4A610}" destId="{94FE6E24-3534-B14D-925F-62D1631711F9}" srcOrd="4" destOrd="0" presId="urn:microsoft.com/office/officeart/2005/8/layout/hChevron3"/>
    <dgm:cxn modelId="{AFE03B5F-802F-0E47-B938-D22C12B6C585}" type="presParOf" srcId="{4A3DD740-1A47-504E-BDC9-D1212DF4A610}" destId="{F1B5A7D0-B082-F248-BD16-B67495F7E7D6}" srcOrd="5" destOrd="0" presId="urn:microsoft.com/office/officeart/2005/8/layout/hChevron3"/>
    <dgm:cxn modelId="{109A8965-6C14-F642-95A4-3335C2C1993A}" type="presParOf" srcId="{4A3DD740-1A47-504E-BDC9-D1212DF4A610}" destId="{5E179BD5-204D-C742-B008-5A62A86D522B}" srcOrd="6" destOrd="0" presId="urn:microsoft.com/office/officeart/2005/8/layout/hChevron3"/>
    <dgm:cxn modelId="{303F80AF-7B26-B345-B1C3-D194908423EB}" type="presParOf" srcId="{4A3DD740-1A47-504E-BDC9-D1212DF4A610}" destId="{F6D6214C-6BEF-2840-8460-6A7CC2534D3C}" srcOrd="7" destOrd="0" presId="urn:microsoft.com/office/officeart/2005/8/layout/hChevron3"/>
    <dgm:cxn modelId="{02440F58-FC09-1142-840D-76DF17DADB26}" type="presParOf" srcId="{4A3DD740-1A47-504E-BDC9-D1212DF4A610}" destId="{A33E91EE-CDC9-9544-A3EC-70F279460AA4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833BEA-FA9B-A445-BE3C-500CEA7C7809}">
      <dsp:nvSpPr>
        <dsp:cNvPr id="0" name=""/>
        <dsp:cNvSpPr/>
      </dsp:nvSpPr>
      <dsp:spPr>
        <a:xfrm>
          <a:off x="1" y="3122293"/>
          <a:ext cx="1798682" cy="719473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Error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1" y="3122293"/>
        <a:ext cx="1618814" cy="719473"/>
      </dsp:txXfrm>
    </dsp:sp>
    <dsp:sp modelId="{32C7168E-CC5D-4445-8563-9979B5423654}">
      <dsp:nvSpPr>
        <dsp:cNvPr id="0" name=""/>
        <dsp:cNvSpPr/>
      </dsp:nvSpPr>
      <dsp:spPr>
        <a:xfrm>
          <a:off x="1439868" y="2440751"/>
          <a:ext cx="1798682" cy="71947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0000"/>
              </a:solidFill>
            </a:rPr>
            <a:t>a) Gestural  cue</a:t>
          </a:r>
          <a:endParaRPr lang="en-US" sz="1200" kern="1200" dirty="0">
            <a:solidFill>
              <a:srgbClr val="000000"/>
            </a:solidFill>
          </a:endParaRPr>
        </a:p>
      </dsp:txBody>
      <dsp:txXfrm>
        <a:off x="1799605" y="2440751"/>
        <a:ext cx="1079209" cy="719473"/>
      </dsp:txXfrm>
    </dsp:sp>
    <dsp:sp modelId="{94FE6E24-3534-B14D-925F-62D1631711F9}">
      <dsp:nvSpPr>
        <dsp:cNvPr id="0" name=""/>
        <dsp:cNvSpPr/>
      </dsp:nvSpPr>
      <dsp:spPr>
        <a:xfrm>
          <a:off x="2878815" y="1712744"/>
          <a:ext cx="1798682" cy="71947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0000"/>
              </a:solidFill>
            </a:rPr>
            <a:t>b) Metalinguistic cue</a:t>
          </a:r>
          <a:endParaRPr lang="en-US" sz="1200" kern="1200" dirty="0">
            <a:solidFill>
              <a:srgbClr val="000000"/>
            </a:solidFill>
          </a:endParaRPr>
        </a:p>
      </dsp:txBody>
      <dsp:txXfrm>
        <a:off x="3238552" y="1712744"/>
        <a:ext cx="1079209" cy="719473"/>
      </dsp:txXfrm>
    </dsp:sp>
    <dsp:sp modelId="{5E179BD5-204D-C742-B008-5A62A86D522B}">
      <dsp:nvSpPr>
        <dsp:cNvPr id="0" name=""/>
        <dsp:cNvSpPr/>
      </dsp:nvSpPr>
      <dsp:spPr>
        <a:xfrm>
          <a:off x="4286784" y="984738"/>
          <a:ext cx="1798682" cy="71947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0000"/>
              </a:solidFill>
            </a:rPr>
            <a:t>Self- or peer- correction</a:t>
          </a:r>
          <a:endParaRPr lang="en-US" sz="1200" kern="1200" dirty="0">
            <a:solidFill>
              <a:srgbClr val="000000"/>
            </a:solidFill>
          </a:endParaRPr>
        </a:p>
      </dsp:txBody>
      <dsp:txXfrm>
        <a:off x="4646521" y="984738"/>
        <a:ext cx="1079209" cy="719473"/>
      </dsp:txXfrm>
    </dsp:sp>
    <dsp:sp modelId="{A33E91EE-CDC9-9544-A3EC-70F279460AA4}">
      <dsp:nvSpPr>
        <dsp:cNvPr id="0" name=""/>
        <dsp:cNvSpPr/>
      </dsp:nvSpPr>
      <dsp:spPr>
        <a:xfrm>
          <a:off x="5757630" y="303196"/>
          <a:ext cx="1798682" cy="71947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0000"/>
              </a:solidFill>
            </a:rPr>
            <a:t>Students note correction for review later</a:t>
          </a:r>
          <a:endParaRPr lang="en-US" sz="1200" kern="1200" dirty="0">
            <a:solidFill>
              <a:srgbClr val="000000"/>
            </a:solidFill>
          </a:endParaRPr>
        </a:p>
      </dsp:txBody>
      <dsp:txXfrm>
        <a:off x="6117367" y="303196"/>
        <a:ext cx="1079209" cy="7194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34BC28-98CD-B347-9A0F-E3B3A8213D04}" type="datetimeFigureOut">
              <a:rPr lang="en-US" smtClean="0"/>
              <a:t>1/5/16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04953-F97C-BB4E-AA73-C674B7272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4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3.mov"/><Relationship Id="rId2" Type="http://schemas.openxmlformats.org/officeDocument/2006/relationships/video" Target="../media/media3.mo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4.mp4"/><Relationship Id="rId2" Type="http://schemas.openxmlformats.org/officeDocument/2006/relationships/video" Target="../media/media4.mp4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1" Type="http://schemas.microsoft.com/office/2007/relationships/media" Target="../media/media6.mp4"/><Relationship Id="rId2" Type="http://schemas.openxmlformats.org/officeDocument/2006/relationships/video" Target="../media/media6.mp4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3.mov"/><Relationship Id="rId2" Type="http://schemas.openxmlformats.org/officeDocument/2006/relationships/video" Target="../media/media3.mo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1" Type="http://schemas.microsoft.com/office/2007/relationships/media" Target="../media/media7.mp4"/><Relationship Id="rId2" Type="http://schemas.openxmlformats.org/officeDocument/2006/relationships/video" Target="../media/media7.mp4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1" Type="http://schemas.microsoft.com/office/2007/relationships/media" Target="../media/media8.mp4"/><Relationship Id="rId2" Type="http://schemas.openxmlformats.org/officeDocument/2006/relationships/video" Target="../media/media8.mp4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1" Type="http://schemas.microsoft.com/office/2007/relationships/media" Target="../media/media9.mp4"/><Relationship Id="rId2" Type="http://schemas.openxmlformats.org/officeDocument/2006/relationships/video" Target="../media/media9.mp4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1" Type="http://schemas.microsoft.com/office/2007/relationships/media" Target="../media/media10.mov"/><Relationship Id="rId2" Type="http://schemas.openxmlformats.org/officeDocument/2006/relationships/video" Target="../media/media10.mo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1" Type="http://schemas.microsoft.com/office/2007/relationships/media" Target="../media/media11.mp4"/><Relationship Id="rId2" Type="http://schemas.openxmlformats.org/officeDocument/2006/relationships/video" Target="../media/media11.mp4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1" Type="http://schemas.microsoft.com/office/2007/relationships/media" Target="../media/media12.mp4"/><Relationship Id="rId2" Type="http://schemas.openxmlformats.org/officeDocument/2006/relationships/video" Target="../media/media12.mp4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1" Type="http://schemas.microsoft.com/office/2007/relationships/media" Target="../media/media13.mp4"/><Relationship Id="rId2" Type="http://schemas.openxmlformats.org/officeDocument/2006/relationships/video" Target="../media/media13.mp4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jpg"/><Relationship Id="rId5" Type="http://schemas.openxmlformats.org/officeDocument/2006/relationships/image" Target="../media/image17.png"/><Relationship Id="rId1" Type="http://schemas.microsoft.com/office/2007/relationships/media" Target="../media/media14.mov"/><Relationship Id="rId2" Type="http://schemas.openxmlformats.org/officeDocument/2006/relationships/video" Target="../media/media14.mov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Spoken Syntax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Conversation Circles 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62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Key Points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should spoken language be corrected, if at all?</a:t>
            </a:r>
          </a:p>
          <a:p>
            <a:r>
              <a:rPr lang="en-US" dirty="0" smtClean="0"/>
              <a:t>Normal types of oral corrective feedback</a:t>
            </a:r>
          </a:p>
          <a:p>
            <a:pPr lvl="1"/>
            <a:r>
              <a:rPr lang="en-US" dirty="0" smtClean="0"/>
              <a:t>Least and most effective feedback types</a:t>
            </a:r>
          </a:p>
          <a:p>
            <a:r>
              <a:rPr lang="en-US" dirty="0" smtClean="0"/>
              <a:t>Setting up a situation where feedback can take place in the most useful manner</a:t>
            </a:r>
          </a:p>
          <a:p>
            <a:pPr lvl="1"/>
            <a:r>
              <a:rPr lang="en-US" dirty="0" smtClean="0"/>
              <a:t>Topics of conversation leading to certain types of errors</a:t>
            </a:r>
          </a:p>
          <a:p>
            <a:pPr lvl="1"/>
            <a:r>
              <a:rPr lang="en-US" dirty="0" smtClean="0"/>
              <a:t>Isolating errors</a:t>
            </a:r>
          </a:p>
          <a:p>
            <a:pPr lvl="1"/>
            <a:r>
              <a:rPr lang="en-US" dirty="0" smtClean="0"/>
              <a:t>Using the least intrusive possible method of correction</a:t>
            </a:r>
          </a:p>
          <a:p>
            <a:r>
              <a:rPr lang="en-US" dirty="0" smtClean="0"/>
              <a:t>Gestural cue repertoire to be taught explicitly to students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574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770560"/>
          </a:xfrm>
        </p:spPr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Fundamental questions about error correction</a:t>
            </a:r>
            <a:br>
              <a:rPr lang="en-US" dirty="0" smtClean="0">
                <a:solidFill>
                  <a:srgbClr val="BE0204"/>
                </a:solidFill>
              </a:rPr>
            </a:br>
            <a:r>
              <a:rPr lang="en-US" dirty="0" smtClean="0">
                <a:solidFill>
                  <a:srgbClr val="BE0204"/>
                </a:solidFill>
              </a:rPr>
              <a:t/>
            </a:r>
            <a:br>
              <a:rPr lang="en-US" dirty="0" smtClean="0">
                <a:solidFill>
                  <a:srgbClr val="BE0204"/>
                </a:solidFill>
              </a:rPr>
            </a:b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2182564"/>
            <a:ext cx="7556313" cy="4144963"/>
          </a:xfrm>
        </p:spPr>
        <p:txBody>
          <a:bodyPr>
            <a:normAutofit/>
          </a:bodyPr>
          <a:lstStyle/>
          <a:p>
            <a:r>
              <a:rPr lang="en-US" dirty="0" smtClean="0"/>
              <a:t>Hendrickson (1978) asked the following: </a:t>
            </a:r>
          </a:p>
          <a:p>
            <a:pPr lvl="1"/>
            <a:r>
              <a:rPr lang="en-US" dirty="0" smtClean="0"/>
              <a:t>1. Should learners’ errors be corrected?</a:t>
            </a:r>
          </a:p>
          <a:p>
            <a:pPr lvl="1"/>
            <a:r>
              <a:rPr lang="en-US" dirty="0" smtClean="0"/>
              <a:t>2. When should learners’ errors be corrected? Which errors should be corrected?</a:t>
            </a:r>
          </a:p>
          <a:p>
            <a:pPr lvl="1"/>
            <a:r>
              <a:rPr lang="en-US" dirty="0" smtClean="0"/>
              <a:t>3. How should errors be corrected?</a:t>
            </a:r>
          </a:p>
          <a:p>
            <a:pPr lvl="1"/>
            <a:r>
              <a:rPr lang="en-US" dirty="0" smtClean="0"/>
              <a:t>4. Who should do the correcting?  </a:t>
            </a:r>
          </a:p>
          <a:p>
            <a:r>
              <a:rPr lang="en-US" dirty="0" err="1" smtClean="0"/>
              <a:t>Lyster</a:t>
            </a:r>
            <a:r>
              <a:rPr lang="en-US" dirty="0" smtClean="0"/>
              <a:t> &amp; </a:t>
            </a:r>
            <a:r>
              <a:rPr lang="en-US" dirty="0" err="1" smtClean="0"/>
              <a:t>Ranta</a:t>
            </a:r>
            <a:r>
              <a:rPr lang="en-US" dirty="0" smtClean="0"/>
              <a:t> observed in 1997 that “we are hardly any closer to knowing the answers to these deceptively simple questions.”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583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Frequency of error correction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Allen et al. (1990) found that in practice, error treatment is dealt with in a “confusing and unsystematic” way</a:t>
            </a:r>
            <a:r>
              <a:rPr lang="en-US" dirty="0" smtClean="0"/>
              <a:t>.</a:t>
            </a:r>
          </a:p>
          <a:p>
            <a:r>
              <a:rPr lang="en-US" dirty="0" smtClean="0"/>
              <a:t>Only </a:t>
            </a:r>
            <a:r>
              <a:rPr lang="en-US" dirty="0"/>
              <a:t>19% of grammatical errors are actually corrected, and most corrections seem to motivated by ‘an irritation factor’ (</a:t>
            </a:r>
            <a:r>
              <a:rPr lang="en-US" dirty="0" err="1"/>
              <a:t>Lyster</a:t>
            </a:r>
            <a:r>
              <a:rPr lang="en-US" dirty="0"/>
              <a:t> &amp; </a:t>
            </a:r>
            <a:r>
              <a:rPr lang="en-US" dirty="0" err="1"/>
              <a:t>Ranta</a:t>
            </a:r>
            <a:r>
              <a:rPr lang="en-US" dirty="0"/>
              <a:t> (1997).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759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Basic types of oral corrective feedback (</a:t>
            </a:r>
            <a:r>
              <a:rPr lang="en-US" dirty="0" err="1" smtClean="0">
                <a:solidFill>
                  <a:srgbClr val="BE0204"/>
                </a:solidFill>
              </a:rPr>
              <a:t>Lyster</a:t>
            </a:r>
            <a:r>
              <a:rPr lang="en-US" dirty="0" smtClean="0">
                <a:solidFill>
                  <a:srgbClr val="BE0204"/>
                </a:solidFill>
              </a:rPr>
              <a:t> &amp; </a:t>
            </a:r>
            <a:r>
              <a:rPr lang="en-US" dirty="0" err="1" smtClean="0">
                <a:solidFill>
                  <a:srgbClr val="BE0204"/>
                </a:solidFill>
              </a:rPr>
              <a:t>Ranta</a:t>
            </a:r>
            <a:r>
              <a:rPr lang="en-US" dirty="0" smtClean="0">
                <a:solidFill>
                  <a:srgbClr val="BE0204"/>
                </a:solidFill>
              </a:rPr>
              <a:t>)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Lyster</a:t>
            </a:r>
            <a:r>
              <a:rPr lang="en-US" dirty="0" smtClean="0"/>
              <a:t> &amp; </a:t>
            </a:r>
            <a:r>
              <a:rPr lang="en-US" dirty="0" err="1" smtClean="0"/>
              <a:t>Ranta</a:t>
            </a:r>
            <a:r>
              <a:rPr lang="en-US" dirty="0" smtClean="0"/>
              <a:t> distinguish six types of feedback normally used by teachers in their study. Student utterances are keyed in red. Teacher interventions are keyed in green.</a:t>
            </a: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Explicit correction: </a:t>
            </a:r>
            <a:r>
              <a:rPr lang="en-US" dirty="0" smtClean="0">
                <a:solidFill>
                  <a:srgbClr val="FF0000"/>
                </a:solidFill>
              </a:rPr>
              <a:t>I go yesterday. 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8000"/>
                </a:solidFill>
              </a:rPr>
              <a:t>You mean “I went yesterday.</a:t>
            </a:r>
          </a:p>
          <a:p>
            <a:r>
              <a:rPr lang="en-US" dirty="0" smtClean="0">
                <a:solidFill>
                  <a:srgbClr val="0D0D0D"/>
                </a:solidFill>
              </a:rPr>
              <a:t>2. Recasts: </a:t>
            </a:r>
            <a:r>
              <a:rPr lang="en-US" dirty="0" smtClean="0">
                <a:solidFill>
                  <a:srgbClr val="FF0000"/>
                </a:solidFill>
              </a:rPr>
              <a:t>My sister she go.  </a:t>
            </a:r>
            <a:r>
              <a:rPr lang="en-US" dirty="0" smtClean="0">
                <a:solidFill>
                  <a:srgbClr val="008000"/>
                </a:solidFill>
              </a:rPr>
              <a:t>Your sister goes?   </a:t>
            </a: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Clarification requests: </a:t>
            </a:r>
            <a:r>
              <a:rPr lang="en-US" dirty="0" smtClean="0">
                <a:solidFill>
                  <a:srgbClr val="FF0000"/>
                </a:solidFill>
              </a:rPr>
              <a:t>We stop with red light. </a:t>
            </a:r>
            <a:r>
              <a:rPr lang="en-US" dirty="0" smtClean="0">
                <a:solidFill>
                  <a:srgbClr val="008000"/>
                </a:solidFill>
              </a:rPr>
              <a:t>What?</a:t>
            </a: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 Metalinguistic feedback: </a:t>
            </a:r>
            <a:r>
              <a:rPr lang="en-US" dirty="0" smtClean="0">
                <a:solidFill>
                  <a:srgbClr val="FF0000"/>
                </a:solidFill>
              </a:rPr>
              <a:t>I discover many error. </a:t>
            </a:r>
            <a:r>
              <a:rPr lang="en-US" dirty="0" smtClean="0">
                <a:solidFill>
                  <a:srgbClr val="008000"/>
                </a:solidFill>
              </a:rPr>
              <a:t>One error? Singular?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 smtClean="0">
                <a:solidFill>
                  <a:srgbClr val="0D0D0D"/>
                </a:solidFill>
              </a:rPr>
              <a:t>5. Elicitation: </a:t>
            </a:r>
            <a:r>
              <a:rPr lang="en-US" dirty="0" smtClean="0">
                <a:solidFill>
                  <a:srgbClr val="FF0000"/>
                </a:solidFill>
              </a:rPr>
              <a:t>I marry with my wife in March. </a:t>
            </a:r>
            <a:r>
              <a:rPr lang="en-US" dirty="0" smtClean="0">
                <a:solidFill>
                  <a:srgbClr val="008000"/>
                </a:solidFill>
              </a:rPr>
              <a:t>How do we say that in English?</a:t>
            </a: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6. Repetition: </a:t>
            </a:r>
            <a:r>
              <a:rPr lang="en-US" dirty="0" smtClean="0">
                <a:solidFill>
                  <a:srgbClr val="FF0000"/>
                </a:solidFill>
              </a:rPr>
              <a:t>The teacher want I go. </a:t>
            </a:r>
            <a:r>
              <a:rPr lang="en-US" dirty="0" smtClean="0">
                <a:solidFill>
                  <a:srgbClr val="008000"/>
                </a:solidFill>
              </a:rPr>
              <a:t>The teacher want I go?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80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Most effective for uptake and repair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967" y="2484004"/>
            <a:ext cx="7556313" cy="4144963"/>
          </a:xfrm>
        </p:spPr>
        <p:txBody>
          <a:bodyPr/>
          <a:lstStyle/>
          <a:p>
            <a:r>
              <a:rPr lang="en-US" dirty="0" smtClean="0"/>
              <a:t>Students respond more successfully when the correct form is not supplied for them and there is negotiation of form, i.e., with </a:t>
            </a:r>
          </a:p>
          <a:p>
            <a:pPr lvl="1"/>
            <a:r>
              <a:rPr lang="en-US" dirty="0" smtClean="0"/>
              <a:t>Clarification requests</a:t>
            </a:r>
          </a:p>
          <a:p>
            <a:pPr lvl="1"/>
            <a:r>
              <a:rPr lang="en-US" dirty="0" smtClean="0"/>
              <a:t>Metalinguistic feedback</a:t>
            </a:r>
          </a:p>
          <a:p>
            <a:pPr lvl="1"/>
            <a:r>
              <a:rPr lang="en-US" dirty="0" smtClean="0"/>
              <a:t>Elicitation</a:t>
            </a:r>
          </a:p>
          <a:p>
            <a:pPr lvl="1"/>
            <a:r>
              <a:rPr lang="en-US" dirty="0" smtClean="0"/>
              <a:t>Error correction</a:t>
            </a:r>
          </a:p>
          <a:p>
            <a:pPr marL="685800" lvl="3" indent="0">
              <a:buNone/>
            </a:pPr>
            <a:r>
              <a:rPr lang="en-US" dirty="0" smtClean="0"/>
              <a:t>(Dr. </a:t>
            </a:r>
            <a:r>
              <a:rPr lang="en-US" dirty="0" err="1" smtClean="0"/>
              <a:t>Olenka</a:t>
            </a:r>
            <a:r>
              <a:rPr lang="en-US" dirty="0" smtClean="0"/>
              <a:t> </a:t>
            </a:r>
            <a:r>
              <a:rPr lang="en-US" dirty="0" err="1" smtClean="0"/>
              <a:t>Bilash</a:t>
            </a:r>
            <a:r>
              <a:rPr lang="en-US" dirty="0" smtClean="0"/>
              <a:t>,  http://</a:t>
            </a:r>
            <a:r>
              <a:rPr lang="en-US" dirty="0" err="1" smtClean="0"/>
              <a:t>www.educ.ualberta.ca</a:t>
            </a:r>
            <a:r>
              <a:rPr lang="en-US" dirty="0" smtClean="0"/>
              <a:t>/staff/</a:t>
            </a:r>
            <a:r>
              <a:rPr lang="en-US" dirty="0" err="1" smtClean="0"/>
              <a:t>olenka.bilash</a:t>
            </a:r>
            <a:r>
              <a:rPr lang="en-US" dirty="0" smtClean="0"/>
              <a:t>/best%20of%20bilash/</a:t>
            </a:r>
            <a:r>
              <a:rPr lang="en-US" dirty="0" err="1" smtClean="0"/>
              <a:t>error%correction.html</a:t>
            </a:r>
            <a:r>
              <a:rPr lang="en-US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420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#7 – </a:t>
            </a:r>
            <a:r>
              <a:rPr lang="en-US" dirty="0">
                <a:solidFill>
                  <a:srgbClr val="BE0204"/>
                </a:solidFill>
              </a:rPr>
              <a:t>S</a:t>
            </a:r>
            <a:r>
              <a:rPr lang="en-US" dirty="0" smtClean="0">
                <a:solidFill>
                  <a:srgbClr val="BE0204"/>
                </a:solidFill>
              </a:rPr>
              <a:t>ilent feedback based on ASL or hand gestures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Doesn’t interrupt the flow of speech</a:t>
            </a:r>
          </a:p>
          <a:p>
            <a:r>
              <a:rPr lang="en-US" dirty="0" smtClean="0"/>
              <a:t>In real time, allows teacher to draw attention to the specific error, usually without naming it</a:t>
            </a:r>
          </a:p>
          <a:p>
            <a:r>
              <a:rPr lang="en-US" dirty="0" smtClean="0"/>
              <a:t>Can be followed by metalinguistic feedback if necessary</a:t>
            </a:r>
          </a:p>
          <a:p>
            <a:r>
              <a:rPr lang="en-US" dirty="0" smtClean="0"/>
              <a:t>Can be followed by a mini-lesson on the error if necessary (but this interrupts the flow, so it has to be “worth” the time-out in the judgment of the teacher)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343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Flowchart for SS oral corrective feedback (repair of form)</a:t>
            </a:r>
            <a:endParaRPr lang="en-US" dirty="0">
              <a:solidFill>
                <a:schemeClr val="accent4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926838"/>
              </p:ext>
            </p:extLst>
          </p:nvPr>
        </p:nvGraphicFramePr>
        <p:xfrm>
          <a:off x="498474" y="1981200"/>
          <a:ext cx="7556313" cy="4144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6058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Verb cues – Past tense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elicit past tense, gesture over shoulder to the rear.</a:t>
            </a:r>
          </a:p>
        </p:txBody>
      </p:sp>
      <p:pic>
        <p:nvPicPr>
          <p:cNvPr id="5" name="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742334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76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Present– “all the time” tense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elicit present tense, make an arc with both hands (all-the-time tense)</a:t>
            </a:r>
          </a:p>
          <a:p>
            <a:endParaRPr lang="en-US" dirty="0"/>
          </a:p>
        </p:txBody>
      </p:sp>
      <p:pic>
        <p:nvPicPr>
          <p:cNvPr id="4" name="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137364"/>
            <a:ext cx="9144000" cy="457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038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Future Tense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elicit future tense, </a:t>
            </a:r>
            <a:r>
              <a:rPr lang="en-US" dirty="0" smtClean="0"/>
              <a:t>hands circle each other, ending with forward motion 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213633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6" name="Movie on 1-5-16 at 7.27 AM #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2299" y="2782670"/>
            <a:ext cx="5372751" cy="358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51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Present perfect tense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elicit present perfect tense, cup right hand and move from right side to front of body (past to present</a:t>
            </a:r>
            <a:r>
              <a:rPr lang="en-US" dirty="0" smtClean="0"/>
              <a:t>).</a:t>
            </a:r>
            <a:endParaRPr lang="en-US" dirty="0"/>
          </a:p>
        </p:txBody>
      </p:sp>
      <p:pic>
        <p:nvPicPr>
          <p:cNvPr id="4" name="4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32" y="2771044"/>
            <a:ext cx="9136668" cy="51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47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Missing “be” verb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elicit the verb </a:t>
            </a:r>
            <a:r>
              <a:rPr lang="en-US" dirty="0" smtClean="0"/>
              <a:t>IS/ARE/WAS/WERE </a:t>
            </a:r>
            <a:r>
              <a:rPr lang="en-US" dirty="0"/>
              <a:t>in a sentence, holding left arm flat with right arm elbow touching it, point up with right </a:t>
            </a:r>
          </a:p>
        </p:txBody>
      </p:sp>
      <p:pic>
        <p:nvPicPr>
          <p:cNvPr id="6" name="9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070225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54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G</a:t>
            </a:r>
            <a:r>
              <a:rPr lang="en-US" dirty="0" smtClean="0">
                <a:solidFill>
                  <a:srgbClr val="000000"/>
                </a:solidFill>
              </a:rPr>
              <a:t>estural cues 2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prepositions and particles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“In”   cup left hand, gather fingers of right hand and put in “cup.”</a:t>
            </a:r>
          </a:p>
          <a:p>
            <a:pPr lvl="1"/>
            <a:endParaRPr lang="en-US" dirty="0"/>
          </a:p>
        </p:txBody>
      </p:sp>
      <p:pic>
        <p:nvPicPr>
          <p:cNvPr id="4" name="1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2840721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39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On--contacting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“On”  two </a:t>
            </a:r>
            <a:r>
              <a:rPr lang="en-US" dirty="0" smtClean="0"/>
              <a:t>flat hands, </a:t>
            </a:r>
            <a:r>
              <a:rPr lang="en-US" dirty="0"/>
              <a:t>one on top touching the other</a:t>
            </a:r>
          </a:p>
          <a:p>
            <a:endParaRPr lang="en-US" dirty="0"/>
          </a:p>
        </p:txBody>
      </p:sp>
      <p:pic>
        <p:nvPicPr>
          <p:cNvPr id="6" name="Picture 5" descr="Photo on 11-4-14 at 3.23 P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490" y="3115091"/>
            <a:ext cx="4884318" cy="325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866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/>
              <a:buChar char="•"/>
            </a:pPr>
            <a:r>
              <a:rPr lang="en-US" dirty="0" smtClean="0">
                <a:solidFill>
                  <a:srgbClr val="BE0204"/>
                </a:solidFill>
              </a:rPr>
              <a:t>On (continuing)</a:t>
            </a:r>
            <a:br>
              <a:rPr lang="en-US" dirty="0" smtClean="0">
                <a:solidFill>
                  <a:srgbClr val="BE0204"/>
                </a:solidFill>
              </a:rPr>
            </a:br>
            <a:r>
              <a:rPr lang="en-US" dirty="0" smtClean="0"/>
              <a:t>     </a:t>
            </a:r>
            <a:r>
              <a:rPr lang="en-US" sz="2000" dirty="0" smtClean="0">
                <a:solidFill>
                  <a:srgbClr val="0D0D0D"/>
                </a:solidFill>
              </a:rPr>
              <a:t>hands circle around each other</a:t>
            </a:r>
            <a:endParaRPr lang="en-US" dirty="0">
              <a:solidFill>
                <a:srgbClr val="0D0D0D"/>
              </a:solidFill>
            </a:endParaRPr>
          </a:p>
        </p:txBody>
      </p:sp>
      <p:pic>
        <p:nvPicPr>
          <p:cNvPr id="4" name="Movie on 1-5-16 at 7.27 AM #2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2299" y="2499280"/>
            <a:ext cx="5372751" cy="3581378"/>
          </a:xfrm>
        </p:spPr>
      </p:pic>
    </p:spTree>
    <p:extLst>
      <p:ext uri="{BB962C8B-B14F-4D97-AF65-F5344CB8AC3E}">
        <p14:creationId xmlns:p14="http://schemas.microsoft.com/office/powerpoint/2010/main" val="494074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At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“At” with left hand out, gather fingers of right hand, cross over left arm (out of “sight,” over the barrier of the arm)</a:t>
            </a:r>
          </a:p>
          <a:p>
            <a:endParaRPr lang="en-US" dirty="0"/>
          </a:p>
        </p:txBody>
      </p:sp>
      <p:pic>
        <p:nvPicPr>
          <p:cNvPr id="4" name="1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778509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7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With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“With”  two fists side by </a:t>
            </a:r>
            <a:r>
              <a:rPr lang="en-US" dirty="0" smtClean="0"/>
              <a:t>side</a:t>
            </a:r>
            <a:endParaRPr lang="en-US" dirty="0"/>
          </a:p>
          <a:p>
            <a:endParaRPr lang="en-US" dirty="0"/>
          </a:p>
        </p:txBody>
      </p:sp>
      <p:pic>
        <p:nvPicPr>
          <p:cNvPr id="4" name="1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446338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15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To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“To”  With palms touching, move right hand out in front.</a:t>
            </a:r>
          </a:p>
          <a:p>
            <a:endParaRPr lang="en-US" dirty="0"/>
          </a:p>
        </p:txBody>
      </p:sp>
      <p:pic>
        <p:nvPicPr>
          <p:cNvPr id="4" name="14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40422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17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Hands start to make sign for “to”—right hand veers to side.</a:t>
            </a:r>
            <a:endParaRPr lang="en-US" dirty="0"/>
          </a:p>
        </p:txBody>
      </p:sp>
      <p:pic>
        <p:nvPicPr>
          <p:cNvPr id="4" name="Movie on 1-5-16 at 9.38 AM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455" y="2518791"/>
            <a:ext cx="6508813" cy="433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1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From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“From” Opposite of “to”– hands move together to touch </a:t>
            </a:r>
            <a:r>
              <a:rPr lang="en-US" dirty="0" smtClean="0"/>
              <a:t>palms</a:t>
            </a:r>
            <a:endParaRPr lang="en-US" dirty="0"/>
          </a:p>
        </p:txBody>
      </p:sp>
      <p:pic>
        <p:nvPicPr>
          <p:cNvPr id="4" name="15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77864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2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Gestural cues 3—articles </a:t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dirty="0" smtClean="0">
                <a:solidFill>
                  <a:srgbClr val="BE0204"/>
                </a:solidFill>
              </a:rPr>
              <a:t>A or an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dirty="0" smtClean="0"/>
              <a:t>Index finger up </a:t>
            </a:r>
            <a:r>
              <a:rPr lang="en-US" dirty="0"/>
              <a:t>for “a” or “an”</a:t>
            </a:r>
          </a:p>
          <a:p>
            <a:endParaRPr lang="en-US" dirty="0"/>
          </a:p>
        </p:txBody>
      </p:sp>
      <p:pic>
        <p:nvPicPr>
          <p:cNvPr id="6" name="Picture 5" descr="Screen Shot 2016-01-05 at 7.47.1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825" y="2552505"/>
            <a:ext cx="50292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253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405" y="484094"/>
            <a:ext cx="7556313" cy="1116106"/>
          </a:xfrm>
        </p:spPr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Some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dirty="0"/>
              <a:t>Fingers pointing up, loosely spread, for “some”</a:t>
            </a:r>
          </a:p>
          <a:p>
            <a:endParaRPr lang="en-US" dirty="0"/>
          </a:p>
        </p:txBody>
      </p:sp>
      <p:pic>
        <p:nvPicPr>
          <p:cNvPr id="4" name="18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2633978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79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The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dirty="0"/>
              <a:t>Index finger pointing to </a:t>
            </a:r>
            <a:r>
              <a:rPr lang="en-US" dirty="0" smtClean="0"/>
              <a:t>palm</a:t>
            </a:r>
            <a:endParaRPr lang="en-US" dirty="0"/>
          </a:p>
          <a:p>
            <a:endParaRPr lang="en-US" dirty="0"/>
          </a:p>
        </p:txBody>
      </p:sp>
      <p:pic>
        <p:nvPicPr>
          <p:cNvPr id="5" name="2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859669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40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Gestural cues for –</a:t>
            </a:r>
            <a:r>
              <a:rPr lang="en-US" dirty="0" err="1" smtClean="0"/>
              <a:t>ing</a:t>
            </a:r>
            <a:r>
              <a:rPr lang="en-US" dirty="0" smtClean="0"/>
              <a:t> or –</a:t>
            </a:r>
            <a:r>
              <a:rPr lang="en-US" dirty="0" err="1" smtClean="0"/>
              <a:t>ed</a:t>
            </a:r>
            <a:r>
              <a:rPr lang="en-US" dirty="0" smtClean="0"/>
              <a:t> in adjectives (the “I am boring” problem) </a:t>
            </a:r>
            <a:endParaRPr lang="en-US" dirty="0"/>
          </a:p>
        </p:txBody>
      </p:sp>
      <p:pic>
        <p:nvPicPr>
          <p:cNvPr id="4" name="Content Placeholder 3" descr="Photo on 1-5-16 at 11.59 AM.jp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0" b="8860"/>
          <a:stretch>
            <a:fillRect/>
          </a:stretch>
        </p:blipFill>
        <p:spPr>
          <a:xfrm>
            <a:off x="719667" y="3395860"/>
            <a:ext cx="2862086" cy="1569939"/>
          </a:xfrm>
        </p:spPr>
      </p:pic>
      <p:pic>
        <p:nvPicPr>
          <p:cNvPr id="5" name="Movie on 1-5-16 at 12.00 PM #3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05778" y="3395860"/>
            <a:ext cx="2554463" cy="17029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8474" y="5446889"/>
            <a:ext cx="7784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</a:t>
            </a:r>
            <a:r>
              <a:rPr lang="en-US" dirty="0" err="1" smtClean="0"/>
              <a:t>ed</a:t>
            </a:r>
            <a:r>
              <a:rPr lang="en-US" dirty="0" smtClean="0"/>
              <a:t> adjectives, cross hands in front		-</a:t>
            </a:r>
            <a:r>
              <a:rPr lang="en-US" dirty="0" err="1" smtClean="0"/>
              <a:t>ing</a:t>
            </a:r>
            <a:r>
              <a:rPr lang="en-US" dirty="0" smtClean="0"/>
              <a:t> adjectives, hold hand </a:t>
            </a:r>
          </a:p>
          <a:p>
            <a:r>
              <a:rPr lang="en-US" dirty="0"/>
              <a:t>o</a:t>
            </a:r>
            <a:r>
              <a:rPr lang="en-US" dirty="0" smtClean="0"/>
              <a:t>f chest to indicate “I am feeling…” 	to side and shake fingers,</a:t>
            </a:r>
          </a:p>
          <a:p>
            <a:r>
              <a:rPr lang="en-US" dirty="0"/>
              <a:t>	</a:t>
            </a:r>
            <a:r>
              <a:rPr lang="en-US" dirty="0" smtClean="0"/>
              <a:t>				“It is interesting to me.”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36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D0D0D"/>
                </a:solidFill>
              </a:rPr>
              <a:t>Metalinguistic Prompts</a:t>
            </a:r>
            <a:endParaRPr lang="en-US" dirty="0">
              <a:solidFill>
                <a:srgbClr val="0D0D0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–s errors in verbs, make eye contact and simply suggest the proper pronoun, “He?”  “She?” “They”</a:t>
            </a:r>
            <a:r>
              <a:rPr lang="en-US" dirty="0" smtClean="0"/>
              <a:t>?</a:t>
            </a:r>
          </a:p>
          <a:p>
            <a:r>
              <a:rPr lang="en-US" dirty="0" smtClean="0"/>
              <a:t>For failure to use correct tense, use the gesture for the correct tense or prompt: “Use the sentence form….Use the question form”</a:t>
            </a:r>
          </a:p>
          <a:p>
            <a:r>
              <a:rPr lang="en-US" dirty="0" smtClean="0"/>
              <a:t>For failure to use the correct tense helping verb (tense tags), prompt “Use ‘did/do/does” (etc.) or “Use ‘has/have/had’”</a:t>
            </a:r>
          </a:p>
          <a:p>
            <a:r>
              <a:rPr lang="en-US" dirty="0" smtClean="0"/>
              <a:t>For failure to use the correct form of the verb, prompt “Use #1 (present simple) #2 (simple past) #3 (past participle)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187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Conversation Circles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aside two days per week for Conversation Circles.</a:t>
            </a:r>
          </a:p>
          <a:p>
            <a:r>
              <a:rPr lang="en-US" dirty="0" smtClean="0"/>
              <a:t>Best if you have fewer than 10 students because then everyone gets a chance to talk</a:t>
            </a:r>
          </a:p>
          <a:p>
            <a:r>
              <a:rPr lang="en-US" dirty="0" smtClean="0"/>
              <a:t>Students and teacher sit in a circle, not in classroom arrangement, to emphasize authentic communication</a:t>
            </a:r>
          </a:p>
          <a:p>
            <a:r>
              <a:rPr lang="en-US" dirty="0" smtClean="0"/>
              <a:t>Explicit aim, explained to students,  is to practice spoken syntactic structures.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4940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Method—First Day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Outline/review/refresh the tense you want to work on.</a:t>
            </a:r>
          </a:p>
          <a:p>
            <a:r>
              <a:rPr lang="en-US" dirty="0" smtClean="0"/>
              <a:t>2. Offer students a list of conversation starters in the tense/mode you want to work with</a:t>
            </a:r>
            <a:r>
              <a:rPr lang="en-US" smtClean="0"/>
              <a:t>.  </a:t>
            </a:r>
            <a:endParaRPr lang="en-US" dirty="0" smtClean="0"/>
          </a:p>
          <a:p>
            <a:r>
              <a:rPr lang="en-US" dirty="0" smtClean="0"/>
              <a:t>3. Have students read the questions to each other in pairs.</a:t>
            </a:r>
          </a:p>
          <a:p>
            <a:r>
              <a:rPr lang="en-US" dirty="0" smtClean="0"/>
              <a:t>4. Briefly discuss any comprehension issues.</a:t>
            </a:r>
          </a:p>
          <a:p>
            <a:r>
              <a:rPr lang="en-US" dirty="0" smtClean="0"/>
              <a:t>5. Ask students to circle three questions they would like to answer.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5277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Second Day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Going around the room, ask students to identify a question they’d like to answer.</a:t>
            </a:r>
          </a:p>
          <a:p>
            <a:r>
              <a:rPr lang="en-US" dirty="0" smtClean="0"/>
              <a:t>A student asks them the question.</a:t>
            </a:r>
          </a:p>
          <a:p>
            <a:r>
              <a:rPr lang="en-US" dirty="0" smtClean="0"/>
              <a:t>They answer. As they answer, teacher helps correct the spoken syntax </a:t>
            </a:r>
            <a:r>
              <a:rPr lang="en-US" dirty="0" err="1" smtClean="0"/>
              <a:t>gesturally</a:t>
            </a:r>
            <a:r>
              <a:rPr lang="en-US" dirty="0" smtClean="0"/>
              <a:t> as much as possible. Try for somewhat extended answers—around three sentences.</a:t>
            </a:r>
          </a:p>
          <a:p>
            <a:r>
              <a:rPr lang="en-US" dirty="0" smtClean="0"/>
              <a:t>During these exchanges, other students take notes on how the linguistic error is resolved.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403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Spoken Syntax Journal</a:t>
            </a:r>
            <a:endParaRPr lang="en-US" dirty="0">
              <a:solidFill>
                <a:srgbClr val="BE0204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504344"/>
              </p:ext>
            </p:extLst>
          </p:nvPr>
        </p:nvGraphicFramePr>
        <p:xfrm>
          <a:off x="498475" y="1981200"/>
          <a:ext cx="75565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8250"/>
                <a:gridCol w="37782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BE0204"/>
                          </a:solidFill>
                        </a:rPr>
                        <a:t>Error sentence</a:t>
                      </a:r>
                      <a:endParaRPr lang="en-US" dirty="0">
                        <a:solidFill>
                          <a:srgbClr val="BE020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BE0204"/>
                          </a:solidFill>
                        </a:rPr>
                        <a:t>Resolved </a:t>
                      </a:r>
                      <a:r>
                        <a:rPr lang="en-US" dirty="0" smtClean="0">
                          <a:solidFill>
                            <a:srgbClr val="BE0204"/>
                          </a:solidFill>
                        </a:rPr>
                        <a:t>sentence</a:t>
                      </a:r>
                      <a:endParaRPr lang="en-US" dirty="0">
                        <a:solidFill>
                          <a:srgbClr val="BE0204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My</a:t>
                      </a:r>
                      <a:r>
                        <a:rPr lang="en-US" baseline="0" dirty="0" smtClean="0"/>
                        <a:t> father married with my mother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My father married my mother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 don’t like the food in here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 don’t like the food here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 went</a:t>
                      </a:r>
                      <a:r>
                        <a:rPr lang="en-US" baseline="0" dirty="0" smtClean="0"/>
                        <a:t> to there last week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 went there last week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The soldier guard</a:t>
                      </a:r>
                      <a:r>
                        <a:rPr lang="en-US" baseline="0" dirty="0" smtClean="0"/>
                        <a:t> the fort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soldiers guard the fort.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5025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E0204"/>
                </a:solidFill>
              </a:rPr>
              <a:t>Which students benefit most from this approach?</a:t>
            </a:r>
            <a:endParaRPr lang="en-US" dirty="0">
              <a:solidFill>
                <a:srgbClr val="BE020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 beginning students quickly pick up the gestures. The “be” verb signal is particularly useful for Arabic speakers who tend to leave out the BE verb.</a:t>
            </a:r>
          </a:p>
          <a:p>
            <a:r>
              <a:rPr lang="en-US" dirty="0" smtClean="0"/>
              <a:t>Students practicing tense forms in lower and middle levels</a:t>
            </a:r>
          </a:p>
          <a:p>
            <a:r>
              <a:rPr lang="en-US" dirty="0" smtClean="0"/>
              <a:t>Advanced students with poor spoken syntax.</a:t>
            </a:r>
          </a:p>
          <a:p>
            <a:pPr marL="0" indent="0">
              <a:buNone/>
            </a:pPr>
            <a:r>
              <a:rPr lang="en-US" dirty="0" smtClean="0"/>
              <a:t>			</a:t>
            </a:r>
            <a:r>
              <a:rPr lang="en-US" sz="3600" dirty="0" smtClean="0">
                <a:solidFill>
                  <a:schemeClr val="accent1"/>
                </a:solidFill>
              </a:rPr>
              <a:t>=</a:t>
            </a:r>
            <a:endParaRPr lang="en-US" dirty="0"/>
          </a:p>
          <a:p>
            <a:r>
              <a:rPr lang="en-US" dirty="0" smtClean="0"/>
              <a:t>Basically, most students can benefit from some exposure to this approach.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268311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770</TotalTime>
  <Words>1275</Words>
  <Application>Microsoft Macintosh PowerPoint</Application>
  <PresentationFormat>On-screen Show (4:3)</PresentationFormat>
  <Paragraphs>121</Paragraphs>
  <Slides>31</Slides>
  <Notes>0</Notes>
  <HiddenSlides>0</HiddenSlides>
  <MMClips>15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Advantage</vt:lpstr>
      <vt:lpstr>Spoken Syntax Conversation Circles </vt:lpstr>
      <vt:lpstr>Key Points</vt:lpstr>
      <vt:lpstr>Fundamental questions about error correction  </vt:lpstr>
      <vt:lpstr>Frequency of error correction</vt:lpstr>
      <vt:lpstr>Basic types of oral corrective feedback (Lyster &amp; Ranta)</vt:lpstr>
      <vt:lpstr>Most effective for uptake and repair</vt:lpstr>
      <vt:lpstr>#7 – Silent feedback based on ASL or hand gestures</vt:lpstr>
      <vt:lpstr>Flowchart for SS oral corrective feedback (repair of form)</vt:lpstr>
      <vt:lpstr>Verb cues – Past tense </vt:lpstr>
      <vt:lpstr>Present– “all the time” tense</vt:lpstr>
      <vt:lpstr>Future Tense</vt:lpstr>
      <vt:lpstr>Present perfect tense</vt:lpstr>
      <vt:lpstr>Missing “be” verb</vt:lpstr>
      <vt:lpstr>Gestural cues 2 prepositions and particles</vt:lpstr>
      <vt:lpstr>On--contacting</vt:lpstr>
      <vt:lpstr>On (continuing)      hands circle around each other</vt:lpstr>
      <vt:lpstr>At</vt:lpstr>
      <vt:lpstr>With</vt:lpstr>
      <vt:lpstr>To</vt:lpstr>
      <vt:lpstr>For</vt:lpstr>
      <vt:lpstr>From</vt:lpstr>
      <vt:lpstr>Gestural cues 3—articles  A or an</vt:lpstr>
      <vt:lpstr>Some</vt:lpstr>
      <vt:lpstr>The</vt:lpstr>
      <vt:lpstr>Gestural cues for –ing or –ed in adjectives (the “I am boring” problem) </vt:lpstr>
      <vt:lpstr>Metalinguistic Prompts</vt:lpstr>
      <vt:lpstr>Conversation Circles</vt:lpstr>
      <vt:lpstr>Method—First Day</vt:lpstr>
      <vt:lpstr>Second Day</vt:lpstr>
      <vt:lpstr>Spoken Syntax Journal</vt:lpstr>
      <vt:lpstr>Which students benefit most from this approach?</vt:lpstr>
    </vt:vector>
  </TitlesOfParts>
  <Company>University of Tennessee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Spoken Syntax </dc:title>
  <dc:creator>Em Chitty</dc:creator>
  <cp:lastModifiedBy>Em Chitty</cp:lastModifiedBy>
  <cp:revision>38</cp:revision>
  <dcterms:created xsi:type="dcterms:W3CDTF">2015-12-16T17:33:16Z</dcterms:created>
  <dcterms:modified xsi:type="dcterms:W3CDTF">2016-01-05T17:04:37Z</dcterms:modified>
</cp:coreProperties>
</file>